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5" r:id="rId4"/>
    <p:sldId id="263" r:id="rId5"/>
    <p:sldId id="264" r:id="rId6"/>
    <p:sldId id="260" r:id="rId7"/>
    <p:sldId id="261" r:id="rId8"/>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259212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761683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44434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3163047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AEB2B2-775A-498D-96BD-240F894F7D48}" type="datetimeFigureOut">
              <a:rPr lang="en-US" smtClean="0"/>
              <a:t>11/21/2017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1080315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AEB2B2-775A-498D-96BD-240F894F7D48}" type="datetimeFigureOut">
              <a:rPr lang="en-US" smtClean="0"/>
              <a:t>11/21/2017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914508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AEB2B2-775A-498D-96BD-240F894F7D48}" type="datetimeFigureOut">
              <a:rPr lang="en-US" smtClean="0"/>
              <a:t>11/21/2017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352620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AEB2B2-775A-498D-96BD-240F894F7D48}" type="datetimeFigureOut">
              <a:rPr lang="en-US" smtClean="0"/>
              <a:t>11/21/2017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151089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EB2B2-775A-498D-96BD-240F894F7D48}" type="datetimeFigureOut">
              <a:rPr lang="en-US" smtClean="0"/>
              <a:t>11/21/2017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1598332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11/21/2017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850098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11/21/2017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739083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9000"/>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EB2B2-775A-498D-96BD-240F894F7D48}" type="datetimeFigureOut">
              <a:rPr lang="en-US" smtClean="0"/>
              <a:t>11/21/2017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1E6580-B9EC-43B6-BB55-B540F6816EEC}" type="slidenum">
              <a:rPr lang="en-US" smtClean="0"/>
              <a:t>‹#›</a:t>
            </a:fld>
            <a:endParaRPr lang="en-US"/>
          </a:p>
        </p:txBody>
      </p:sp>
    </p:spTree>
    <p:extLst>
      <p:ext uri="{BB962C8B-B14F-4D97-AF65-F5344CB8AC3E}">
        <p14:creationId xmlns:p14="http://schemas.microsoft.com/office/powerpoint/2010/main" val="2879345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emf"/><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4000"/>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23492" y="491298"/>
            <a:ext cx="9444507" cy="2380691"/>
          </a:xfrm>
        </p:spPr>
        <p:txBody>
          <a:bodyPr/>
          <a:lstStyle/>
          <a:p>
            <a:r>
              <a:rPr lang="en-US" b="1" i="1" dirty="0" smtClean="0">
                <a:solidFill>
                  <a:schemeClr val="accent6">
                    <a:lumMod val="75000"/>
                  </a:schemeClr>
                </a:solidFill>
              </a:rPr>
              <a:t>Woodland Public Schools</a:t>
            </a:r>
            <a:endParaRPr lang="en-US" b="1" i="1" dirty="0">
              <a:solidFill>
                <a:schemeClr val="accent6">
                  <a:lumMod val="75000"/>
                </a:schemeClr>
              </a:solidFill>
            </a:endParaRPr>
          </a:p>
        </p:txBody>
      </p:sp>
      <p:sp>
        <p:nvSpPr>
          <p:cNvPr id="3" name="Subtitle 2"/>
          <p:cNvSpPr>
            <a:spLocks noGrp="1"/>
          </p:cNvSpPr>
          <p:nvPr>
            <p:ph type="subTitle" idx="1"/>
          </p:nvPr>
        </p:nvSpPr>
        <p:spPr>
          <a:xfrm>
            <a:off x="1373745" y="3848668"/>
            <a:ext cx="9144000" cy="1655762"/>
          </a:xfrm>
        </p:spPr>
        <p:txBody>
          <a:bodyPr>
            <a:normAutofit/>
          </a:bodyPr>
          <a:lstStyle/>
          <a:p>
            <a:r>
              <a:rPr lang="en-US" sz="3600" dirty="0" smtClean="0">
                <a:solidFill>
                  <a:schemeClr val="accent6">
                    <a:lumMod val="75000"/>
                  </a:schemeClr>
                </a:solidFill>
              </a:rPr>
              <a:t>Facilities </a:t>
            </a:r>
            <a:r>
              <a:rPr lang="en-US" sz="3600" dirty="0">
                <a:solidFill>
                  <a:schemeClr val="accent6">
                    <a:lumMod val="75000"/>
                  </a:schemeClr>
                </a:solidFill>
              </a:rPr>
              <a:t>and </a:t>
            </a:r>
            <a:r>
              <a:rPr lang="en-US" sz="3600" dirty="0" smtClean="0">
                <a:solidFill>
                  <a:schemeClr val="accent6">
                    <a:lumMod val="75000"/>
                  </a:schemeClr>
                </a:solidFill>
              </a:rPr>
              <a:t>Safety Report</a:t>
            </a:r>
          </a:p>
          <a:p>
            <a:r>
              <a:rPr lang="en-US" sz="3600" dirty="0" smtClean="0">
                <a:solidFill>
                  <a:schemeClr val="accent6">
                    <a:lumMod val="75000"/>
                  </a:schemeClr>
                </a:solidFill>
              </a:rPr>
              <a:t>October 2017  </a:t>
            </a:r>
            <a:endParaRPr lang="en-US" sz="3600" dirty="0">
              <a:solidFill>
                <a:schemeClr val="accent6">
                  <a:lumMod val="75000"/>
                </a:schemeClr>
              </a:solidFill>
            </a:endParaRPr>
          </a:p>
        </p:txBody>
      </p:sp>
    </p:spTree>
    <p:extLst>
      <p:ext uri="{BB962C8B-B14F-4D97-AF65-F5344CB8AC3E}">
        <p14:creationId xmlns:p14="http://schemas.microsoft.com/office/powerpoint/2010/main" val="115624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726" y="154224"/>
            <a:ext cx="11727957" cy="817916"/>
          </a:xfrm>
          <a:prstGeom prst="rect">
            <a:avLst/>
          </a:prstGeom>
        </p:spPr>
        <p:txBody>
          <a:bodyPr wrap="square">
            <a:spAutoFit/>
          </a:bodyPr>
          <a:lstStyle/>
          <a:p>
            <a:pPr>
              <a:lnSpc>
                <a:spcPct val="115000"/>
              </a:lnSpc>
            </a:pPr>
            <a:r>
              <a:rPr lang="en-US" sz="2400" i="1" dirty="0" smtClean="0">
                <a:effectLst/>
                <a:latin typeface="Calibri" panose="020F0502020204030204" pitchFamily="34" charset="0"/>
                <a:ea typeface="Calibri" panose="020F0502020204030204" pitchFamily="34" charset="0"/>
                <a:cs typeface="Times New Roman" panose="02020603050405020304" pitchFamily="18" charset="0"/>
              </a:rPr>
              <a:t>FACILITIES REPORT</a:t>
            </a:r>
          </a:p>
          <a:p>
            <a:pPr>
              <a:lnSpc>
                <a:spcPct val="115000"/>
              </a:lnSpc>
            </a:pPr>
            <a:endParaRPr lang="en-US" sz="1700" b="1" u="sng"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277383" y="563182"/>
            <a:ext cx="11388642" cy="729430"/>
          </a:xfrm>
          <a:prstGeom prst="rect">
            <a:avLst/>
          </a:prstGeom>
        </p:spPr>
        <p:txBody>
          <a:bodyPr wrap="square">
            <a:spAutoFit/>
          </a:bodyPr>
          <a:lstStyle/>
          <a:p>
            <a:pPr>
              <a:lnSpc>
                <a:spcPct val="115000"/>
              </a:lnSpc>
            </a:pPr>
            <a:endParaRPr lang="en-US"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 name="Rectangle 1"/>
          <p:cNvSpPr/>
          <p:nvPr/>
        </p:nvSpPr>
        <p:spPr>
          <a:xfrm>
            <a:off x="277383" y="670320"/>
            <a:ext cx="10770832" cy="6781857"/>
          </a:xfrm>
          <a:prstGeom prst="rect">
            <a:avLst/>
          </a:prstGeom>
        </p:spPr>
        <p:txBody>
          <a:bodyPr wrap="square">
            <a:spAutoFit/>
          </a:bodyPr>
          <a:lstStyle/>
          <a:p>
            <a:pPr>
              <a:lnSpc>
                <a:spcPct val="115000"/>
              </a:lnSpc>
            </a:pPr>
            <a:r>
              <a:rPr lang="en-US" u="sng" dirty="0">
                <a:latin typeface="Calibri" panose="020F0502020204030204" pitchFamily="34" charset="0"/>
                <a:ea typeface="Calibri" panose="020F0502020204030204" pitchFamily="34" charset="0"/>
                <a:cs typeface="Times New Roman" panose="02020603050405020304" pitchFamily="18" charset="0"/>
              </a:rPr>
              <a:t>USNR </a:t>
            </a:r>
            <a:r>
              <a:rPr lang="en-US" u="sng" dirty="0" smtClean="0">
                <a:latin typeface="Calibri" panose="020F0502020204030204" pitchFamily="34" charset="0"/>
                <a:ea typeface="Calibri" panose="020F0502020204030204" pitchFamily="34" charset="0"/>
                <a:cs typeface="Times New Roman" panose="02020603050405020304" pitchFamily="18" charset="0"/>
              </a:rPr>
              <a:t>CNC</a:t>
            </a:r>
            <a:r>
              <a:rPr lang="en-US" dirty="0" smtClean="0">
                <a:latin typeface="Calibri" panose="020F0502020204030204" pitchFamily="34" charset="0"/>
                <a:ea typeface="Calibri" panose="020F0502020204030204" pitchFamily="34" charset="0"/>
                <a:cs typeface="Times New Roman" panose="02020603050405020304" pitchFamily="18" charset="0"/>
              </a:rPr>
              <a:t> USNR </a:t>
            </a:r>
            <a:r>
              <a:rPr lang="en-US" dirty="0">
                <a:latin typeface="Calibri" panose="020F0502020204030204" pitchFamily="34" charset="0"/>
                <a:ea typeface="Calibri" panose="020F0502020204030204" pitchFamily="34" charset="0"/>
                <a:cs typeface="Times New Roman" panose="02020603050405020304" pitchFamily="18" charset="0"/>
              </a:rPr>
              <a:t>has graciously donated a fully operational CNC machine to the school district. The tool will be moved from USNR on the December 18</a:t>
            </a:r>
            <a:r>
              <a:rPr lang="en-US" baseline="30000" dirty="0">
                <a:latin typeface="Calibri" panose="020F0502020204030204" pitchFamily="34" charset="0"/>
                <a:ea typeface="Calibri" panose="020F0502020204030204" pitchFamily="34" charset="0"/>
                <a:cs typeface="Times New Roman" panose="02020603050405020304" pitchFamily="18" charset="0"/>
              </a:rPr>
              <a:t>th</a:t>
            </a:r>
            <a:r>
              <a:rPr lang="en-US" dirty="0">
                <a:latin typeface="Calibri" panose="020F0502020204030204" pitchFamily="34" charset="0"/>
                <a:ea typeface="Calibri" panose="020F0502020204030204" pitchFamily="34" charset="0"/>
                <a:cs typeface="Times New Roman" panose="02020603050405020304" pitchFamily="18" charset="0"/>
              </a:rPr>
              <a:t>. It will reside in the SW corner of the auto </a:t>
            </a:r>
            <a:r>
              <a:rPr lang="en-US" dirty="0" smtClean="0">
                <a:latin typeface="Calibri" panose="020F0502020204030204" pitchFamily="34" charset="0"/>
                <a:ea typeface="Calibri" panose="020F0502020204030204" pitchFamily="34" charset="0"/>
                <a:cs typeface="Times New Roman" panose="02020603050405020304" pitchFamily="18" charset="0"/>
              </a:rPr>
              <a:t>shop at WHS </a:t>
            </a:r>
            <a:r>
              <a:rPr lang="en-US" dirty="0">
                <a:latin typeface="Calibri" panose="020F0502020204030204" pitchFamily="34" charset="0"/>
                <a:ea typeface="Calibri" panose="020F0502020204030204" pitchFamily="34" charset="0"/>
                <a:cs typeface="Times New Roman" panose="02020603050405020304" pitchFamily="18" charset="0"/>
              </a:rPr>
              <a:t>and will be a great additional to our high school </a:t>
            </a:r>
            <a:r>
              <a:rPr lang="en-US" dirty="0" smtClean="0">
                <a:latin typeface="Calibri" panose="020F0502020204030204" pitchFamily="34" charset="0"/>
                <a:ea typeface="Calibri" panose="020F0502020204030204" pitchFamily="34" charset="0"/>
                <a:cs typeface="Times New Roman" panose="02020603050405020304" pitchFamily="18" charset="0"/>
              </a:rPr>
              <a:t>programs.  </a:t>
            </a:r>
            <a:r>
              <a:rPr lang="en-US" dirty="0">
                <a:latin typeface="Calibri" panose="020F0502020204030204" pitchFamily="34" charset="0"/>
                <a:ea typeface="Calibri" panose="020F0502020204030204" pitchFamily="34" charset="0"/>
                <a:cs typeface="Times New Roman" panose="02020603050405020304" pitchFamily="18" charset="0"/>
              </a:rPr>
              <a:t>I expect to have it fully facilitated by the end of January.  This tool is big, measures 8 X 14 feet, 9 feet tall and weighs approximately </a:t>
            </a:r>
            <a:r>
              <a:rPr lang="en-US" dirty="0" smtClean="0">
                <a:latin typeface="Calibri" panose="020F0502020204030204" pitchFamily="34" charset="0"/>
                <a:ea typeface="Calibri" panose="020F0502020204030204" pitchFamily="34" charset="0"/>
                <a:cs typeface="Times New Roman" panose="02020603050405020304" pitchFamily="18" charset="0"/>
              </a:rPr>
              <a:t>6 </a:t>
            </a:r>
            <a:r>
              <a:rPr lang="en-US" dirty="0">
                <a:latin typeface="Calibri" panose="020F0502020204030204" pitchFamily="34" charset="0"/>
                <a:ea typeface="Calibri" panose="020F0502020204030204" pitchFamily="34" charset="0"/>
                <a:cs typeface="Times New Roman" panose="02020603050405020304" pitchFamily="18" charset="0"/>
              </a:rPr>
              <a:t>tons. </a:t>
            </a:r>
          </a:p>
          <a:p>
            <a:pPr>
              <a:lnSpc>
                <a:spcPct val="115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u="sng" dirty="0">
                <a:latin typeface="Calibri" panose="020F0502020204030204" pitchFamily="34" charset="0"/>
                <a:ea typeface="Calibri" panose="020F0502020204030204" pitchFamily="34" charset="0"/>
                <a:cs typeface="Times New Roman" panose="02020603050405020304" pitchFamily="18" charset="0"/>
              </a:rPr>
              <a:t>Emergency Operations </a:t>
            </a:r>
            <a:r>
              <a:rPr lang="en-US" u="sng" dirty="0" smtClean="0">
                <a:latin typeface="Calibri" panose="020F0502020204030204" pitchFamily="34" charset="0"/>
                <a:ea typeface="Calibri" panose="020F0502020204030204" pitchFamily="34" charset="0"/>
                <a:cs typeface="Times New Roman" panose="02020603050405020304" pitchFamily="18" charset="0"/>
              </a:rPr>
              <a:t>planning </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I have completed a new District Emergency </a:t>
            </a:r>
            <a:r>
              <a:rPr lang="en-US" dirty="0" smtClean="0">
                <a:latin typeface="Calibri" panose="020F0502020204030204" pitchFamily="34" charset="0"/>
                <a:ea typeface="Calibri" panose="020F0502020204030204" pitchFamily="34" charset="0"/>
                <a:cs typeface="Times New Roman" panose="02020603050405020304" pitchFamily="18" charset="0"/>
              </a:rPr>
              <a:t>Operations Plan. I </a:t>
            </a:r>
            <a:r>
              <a:rPr lang="en-US" dirty="0">
                <a:latin typeface="Calibri" panose="020F0502020204030204" pitchFamily="34" charset="0"/>
                <a:ea typeface="Calibri" panose="020F0502020204030204" pitchFamily="34" charset="0"/>
                <a:cs typeface="Times New Roman" panose="02020603050405020304" pitchFamily="18" charset="0"/>
              </a:rPr>
              <a:t>will send the draft </a:t>
            </a:r>
            <a:r>
              <a:rPr lang="en-US" dirty="0" smtClean="0">
                <a:latin typeface="Calibri" panose="020F0502020204030204" pitchFamily="34" charset="0"/>
                <a:ea typeface="Calibri" panose="020F0502020204030204" pitchFamily="34" charset="0"/>
                <a:cs typeface="Times New Roman" panose="02020603050405020304" pitchFamily="18" charset="0"/>
              </a:rPr>
              <a:t>Procedure and Policy revision to </a:t>
            </a:r>
            <a:r>
              <a:rPr lang="en-US" dirty="0">
                <a:latin typeface="Calibri" panose="020F0502020204030204" pitchFamily="34" charset="0"/>
                <a:ea typeface="Calibri" panose="020F0502020204030204" pitchFamily="34" charset="0"/>
                <a:cs typeface="Times New Roman" panose="02020603050405020304" pitchFamily="18" charset="0"/>
              </a:rPr>
              <a:t>the </a:t>
            </a:r>
            <a:r>
              <a:rPr lang="en-US" dirty="0" smtClean="0">
                <a:latin typeface="Calibri" panose="020F0502020204030204" pitchFamily="34" charset="0"/>
                <a:ea typeface="Calibri" panose="020F0502020204030204" pitchFamily="34" charset="0"/>
                <a:cs typeface="Times New Roman" panose="02020603050405020304" pitchFamily="18" charset="0"/>
              </a:rPr>
              <a:t>Superintendent </a:t>
            </a:r>
            <a:r>
              <a:rPr lang="en-US" dirty="0">
                <a:latin typeface="Calibri" panose="020F0502020204030204" pitchFamily="34" charset="0"/>
                <a:ea typeface="Calibri" panose="020F0502020204030204" pitchFamily="34" charset="0"/>
                <a:cs typeface="Times New Roman" panose="02020603050405020304" pitchFamily="18" charset="0"/>
              </a:rPr>
              <a:t>within two </a:t>
            </a:r>
            <a:r>
              <a:rPr lang="en-US" dirty="0" smtClean="0">
                <a:latin typeface="Calibri" panose="020F0502020204030204" pitchFamily="34" charset="0"/>
                <a:ea typeface="Calibri" panose="020F0502020204030204" pitchFamily="34" charset="0"/>
                <a:cs typeface="Times New Roman" panose="02020603050405020304" pitchFamily="18" charset="0"/>
              </a:rPr>
              <a:t>weeks. </a:t>
            </a:r>
            <a:r>
              <a:rPr lang="en-US" dirty="0">
                <a:latin typeface="Calibri" panose="020F0502020204030204" pitchFamily="34" charset="0"/>
                <a:ea typeface="Calibri" panose="020F0502020204030204" pitchFamily="34" charset="0"/>
                <a:cs typeface="Times New Roman" panose="02020603050405020304" pitchFamily="18" charset="0"/>
              </a:rPr>
              <a:t>The </a:t>
            </a:r>
            <a:r>
              <a:rPr lang="en-US" dirty="0" smtClean="0">
                <a:latin typeface="Calibri" panose="020F0502020204030204" pitchFamily="34" charset="0"/>
                <a:ea typeface="Calibri" panose="020F0502020204030204" pitchFamily="34" charset="0"/>
                <a:cs typeface="Times New Roman" panose="02020603050405020304" pitchFamily="18" charset="0"/>
              </a:rPr>
              <a:t>new plan </a:t>
            </a:r>
            <a:r>
              <a:rPr lang="en-US" dirty="0">
                <a:latin typeface="Calibri" panose="020F0502020204030204" pitchFamily="34" charset="0"/>
                <a:ea typeface="Calibri" panose="020F0502020204030204" pitchFamily="34" charset="0"/>
                <a:cs typeface="Times New Roman" panose="02020603050405020304" pitchFamily="18" charset="0"/>
              </a:rPr>
              <a:t>unifies planning and response procedures for the </a:t>
            </a:r>
            <a:r>
              <a:rPr lang="en-US" dirty="0" smtClean="0">
                <a:latin typeface="Calibri" panose="020F0502020204030204" pitchFamily="34" charset="0"/>
                <a:ea typeface="Calibri" panose="020F0502020204030204" pitchFamily="34" charset="0"/>
                <a:cs typeface="Times New Roman" panose="02020603050405020304" pitchFamily="18" charset="0"/>
              </a:rPr>
              <a:t>district and all schools. The procedure has two </a:t>
            </a:r>
            <a:r>
              <a:rPr lang="en-US" dirty="0">
                <a:latin typeface="Calibri" panose="020F0502020204030204" pitchFamily="34" charset="0"/>
                <a:ea typeface="Calibri" panose="020F0502020204030204" pitchFamily="34" charset="0"/>
                <a:cs typeface="Times New Roman" panose="02020603050405020304" pitchFamily="18" charset="0"/>
              </a:rPr>
              <a:t>distinct sections, </a:t>
            </a:r>
            <a:r>
              <a:rPr lang="en-US" dirty="0" smtClean="0">
                <a:latin typeface="Calibri" panose="020F0502020204030204" pitchFamily="34" charset="0"/>
                <a:ea typeface="Calibri" panose="020F0502020204030204" pitchFamily="34" charset="0"/>
                <a:cs typeface="Times New Roman" panose="02020603050405020304" pitchFamily="18" charset="0"/>
              </a:rPr>
              <a:t>District </a:t>
            </a:r>
            <a:r>
              <a:rPr lang="en-US" dirty="0">
                <a:latin typeface="Calibri" panose="020F0502020204030204" pitchFamily="34" charset="0"/>
                <a:ea typeface="Calibri" panose="020F0502020204030204" pitchFamily="34" charset="0"/>
                <a:cs typeface="Times New Roman" panose="02020603050405020304" pitchFamily="18" charset="0"/>
              </a:rPr>
              <a:t>level planning and </a:t>
            </a:r>
            <a:r>
              <a:rPr lang="en-US" dirty="0" smtClean="0">
                <a:latin typeface="Calibri" panose="020F0502020204030204" pitchFamily="34" charset="0"/>
                <a:ea typeface="Calibri" panose="020F0502020204030204" pitchFamily="34" charset="0"/>
                <a:cs typeface="Times New Roman" panose="02020603050405020304" pitchFamily="18" charset="0"/>
              </a:rPr>
              <a:t>school </a:t>
            </a:r>
            <a:r>
              <a:rPr lang="en-US" dirty="0">
                <a:latin typeface="Calibri" panose="020F0502020204030204" pitchFamily="34" charset="0"/>
                <a:ea typeface="Calibri" panose="020F0502020204030204" pitchFamily="34" charset="0"/>
                <a:cs typeface="Times New Roman" panose="02020603050405020304" pitchFamily="18" charset="0"/>
              </a:rPr>
              <a:t>level </a:t>
            </a:r>
            <a:r>
              <a:rPr lang="en-US" dirty="0" smtClean="0">
                <a:latin typeface="Calibri" panose="020F0502020204030204" pitchFamily="34" charset="0"/>
                <a:ea typeface="Calibri" panose="020F0502020204030204" pitchFamily="34" charset="0"/>
                <a:cs typeface="Times New Roman" panose="02020603050405020304" pitchFamily="18" charset="0"/>
              </a:rPr>
              <a:t>planning. School level emergency plans are customized to each school based on the geographical location of that school.  The plans (both district and school level) have detailed procedures for emergencies, reunification, pre-disaster modeling, incident command and other elements that are necessary for an all encompassing Emergency Response plan.   </a:t>
            </a:r>
            <a:endParaRPr lang="en-US"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u="sng"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u="sng" dirty="0" smtClean="0">
                <a:latin typeface="Calibri" panose="020F0502020204030204" pitchFamily="34" charset="0"/>
                <a:ea typeface="Calibri" panose="020F0502020204030204" pitchFamily="34" charset="0"/>
                <a:cs typeface="Times New Roman" panose="02020603050405020304" pitchFamily="18" charset="0"/>
              </a:rPr>
              <a:t>Solar Possibilities </a:t>
            </a:r>
            <a:r>
              <a:rPr lang="en-US" dirty="0" smtClean="0">
                <a:latin typeface="Calibri" panose="020F0502020204030204" pitchFamily="34" charset="0"/>
                <a:ea typeface="Calibri" panose="020F0502020204030204" pitchFamily="34" charset="0"/>
                <a:cs typeface="Times New Roman" panose="02020603050405020304" pitchFamily="18" charset="0"/>
              </a:rPr>
              <a:t>  One of my goals when I first started here was to establish a renewable energy project at each school. Recently I have been working with Cowlitz PUD and have made inquires with Solar World of Oregon for the design of the system. The PUD offers some extremely good incentive opportunities for the purchase of an array and power buy back incentives that are essentially twice what we currently pay for power. The tentative plan has an 13kw array being installed at WHS expandable at 5kw per year by students. My goal is to kick this off in the spring….more to come!  </a:t>
            </a:r>
          </a:p>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7688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4696" y="399245"/>
            <a:ext cx="3504677" cy="461665"/>
          </a:xfrm>
          <a:prstGeom prst="rect">
            <a:avLst/>
          </a:prstGeom>
          <a:noFill/>
        </p:spPr>
        <p:txBody>
          <a:bodyPr wrap="none" rtlCol="0">
            <a:spAutoFit/>
          </a:bodyPr>
          <a:lstStyle/>
          <a:p>
            <a:r>
              <a:rPr lang="en-US" sz="2400" i="1" dirty="0" smtClean="0"/>
              <a:t>Facilities Report Continued</a:t>
            </a:r>
            <a:endParaRPr lang="en-US" sz="2400" i="1" dirty="0"/>
          </a:p>
        </p:txBody>
      </p:sp>
      <p:sp>
        <p:nvSpPr>
          <p:cNvPr id="2" name="Rectangle 1"/>
          <p:cNvSpPr/>
          <p:nvPr/>
        </p:nvSpPr>
        <p:spPr>
          <a:xfrm>
            <a:off x="626772" y="1242088"/>
            <a:ext cx="11196034" cy="4011867"/>
          </a:xfrm>
          <a:prstGeom prst="rect">
            <a:avLst/>
          </a:prstGeom>
        </p:spPr>
        <p:txBody>
          <a:bodyPr wrap="square">
            <a:spAutoFit/>
          </a:bodyPr>
          <a:lstStyle/>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 </a:t>
            </a:r>
            <a:r>
              <a:rPr lang="en-US" u="sng" dirty="0" smtClean="0"/>
              <a:t>Property </a:t>
            </a:r>
            <a:r>
              <a:rPr lang="en-US" u="sng" dirty="0" smtClean="0"/>
              <a:t>at 2280 Lewis River </a:t>
            </a:r>
            <a:r>
              <a:rPr lang="en-US" u="sng" dirty="0" smtClean="0"/>
              <a:t>Rd</a:t>
            </a:r>
            <a:r>
              <a:rPr lang="en-US" u="sng" dirty="0" smtClean="0"/>
              <a:t>. </a:t>
            </a:r>
          </a:p>
          <a:p>
            <a:r>
              <a:rPr lang="en-US" dirty="0" smtClean="0"/>
              <a:t>I have obtained the permits necessary </a:t>
            </a:r>
            <a:r>
              <a:rPr lang="en-US" dirty="0" smtClean="0"/>
              <a:t>from the </a:t>
            </a:r>
            <a:r>
              <a:rPr lang="en-US" dirty="0" smtClean="0"/>
              <a:t>SWCAA (Southwest </a:t>
            </a:r>
            <a:r>
              <a:rPr lang="en-US" dirty="0"/>
              <a:t>Clean Air </a:t>
            </a:r>
            <a:r>
              <a:rPr lang="en-US" dirty="0" smtClean="0"/>
              <a:t>Agency</a:t>
            </a:r>
            <a:r>
              <a:rPr lang="en-US" dirty="0" smtClean="0"/>
              <a:t>) for the Demo. I expect to have the house demolished during the Christmas break period. All utilities and services have been disconnected and all required environmental inspection are complete.  </a:t>
            </a:r>
          </a:p>
          <a:p>
            <a:endParaRPr lang="en-US" dirty="0" smtClean="0"/>
          </a:p>
          <a:p>
            <a:r>
              <a:rPr lang="en-US" u="sng" dirty="0" smtClean="0"/>
              <a:t>Music room WPS</a:t>
            </a:r>
          </a:p>
          <a:p>
            <a:r>
              <a:rPr lang="en-US" dirty="0" smtClean="0"/>
              <a:t>Completed the installation of a drop ceiling and LED retrofit at WPS music room. The room (converted last summer from a locker room) had an unacceptable level of reflected noise due to the original construction of the space.  To correct this issue an acoustical ceiling was added with new LED fixtures that will be able to fall into the PUD rebate program.  The Art room will retrofitted with the same ceiling as the Music room with work starting on the week of November 20th </a:t>
            </a:r>
            <a:endParaRPr lang="en-US" dirty="0"/>
          </a:p>
          <a:p>
            <a:r>
              <a:rPr lang="en-US" dirty="0"/>
              <a:t> </a:t>
            </a:r>
            <a:endParaRPr lang="en-US" dirty="0" smtClean="0"/>
          </a:p>
          <a:p>
            <a:r>
              <a:rPr lang="en-US" dirty="0" smtClean="0"/>
              <a:t> </a:t>
            </a:r>
            <a:endParaRPr lang="en-US" dirty="0" smtClean="0"/>
          </a:p>
          <a:p>
            <a:endParaRPr lang="en-US" dirty="0"/>
          </a:p>
        </p:txBody>
      </p:sp>
    </p:spTree>
    <p:extLst>
      <p:ext uri="{BB962C8B-B14F-4D97-AF65-F5344CB8AC3E}">
        <p14:creationId xmlns:p14="http://schemas.microsoft.com/office/powerpoint/2010/main" val="2804443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440" y="313610"/>
            <a:ext cx="10515600" cy="626548"/>
          </a:xfrm>
        </p:spPr>
        <p:txBody>
          <a:bodyPr>
            <a:normAutofit/>
          </a:bodyPr>
          <a:lstStyle/>
          <a:p>
            <a:r>
              <a:rPr lang="en-US" sz="2800" b="1" dirty="0" smtClean="0"/>
              <a:t>FACILITY CHARTS – </a:t>
            </a:r>
            <a:r>
              <a:rPr lang="en-US" sz="2400" i="1" dirty="0" smtClean="0"/>
              <a:t>POWER COST AND WORK ORDER STATUS</a:t>
            </a:r>
            <a:endParaRPr lang="en-US" sz="2400" i="1" dirty="0"/>
          </a:p>
        </p:txBody>
      </p:sp>
      <p:pic>
        <p:nvPicPr>
          <p:cNvPr id="4" name="Content Placeholder 3"/>
          <p:cNvPicPr>
            <a:picLocks noGrp="1" noChangeAspect="1"/>
          </p:cNvPicPr>
          <p:nvPr>
            <p:ph idx="1"/>
          </p:nvPr>
        </p:nvPicPr>
        <p:blipFill>
          <a:blip r:embed="rId2"/>
          <a:stretch>
            <a:fillRect/>
          </a:stretch>
        </p:blipFill>
        <p:spPr>
          <a:xfrm>
            <a:off x="614766" y="1289206"/>
            <a:ext cx="5030474" cy="3656279"/>
          </a:xfrm>
          <a:prstGeom prst="rect">
            <a:avLst/>
          </a:prstGeom>
        </p:spPr>
      </p:pic>
      <p:pic>
        <p:nvPicPr>
          <p:cNvPr id="7" name="Picture 6"/>
          <p:cNvPicPr>
            <a:picLocks noChangeAspect="1"/>
          </p:cNvPicPr>
          <p:nvPr/>
        </p:nvPicPr>
        <p:blipFill>
          <a:blip r:embed="rId3"/>
          <a:stretch>
            <a:fillRect/>
          </a:stretch>
        </p:blipFill>
        <p:spPr>
          <a:xfrm>
            <a:off x="6083265" y="1289207"/>
            <a:ext cx="5159991" cy="3656279"/>
          </a:xfrm>
          <a:prstGeom prst="rect">
            <a:avLst/>
          </a:prstGeom>
        </p:spPr>
      </p:pic>
      <p:sp>
        <p:nvSpPr>
          <p:cNvPr id="10" name="TextBox 9"/>
          <p:cNvSpPr txBox="1"/>
          <p:nvPr/>
        </p:nvSpPr>
        <p:spPr>
          <a:xfrm>
            <a:off x="387440" y="5394947"/>
            <a:ext cx="11705821" cy="923330"/>
          </a:xfrm>
          <a:prstGeom prst="rect">
            <a:avLst/>
          </a:prstGeom>
          <a:noFill/>
        </p:spPr>
        <p:txBody>
          <a:bodyPr wrap="square" rtlCol="0">
            <a:spAutoFit/>
          </a:bodyPr>
          <a:lstStyle/>
          <a:p>
            <a:pPr marL="342900" indent="-342900">
              <a:buAutoNum type="arabicPeriod"/>
            </a:pPr>
            <a:r>
              <a:rPr lang="en-US" dirty="0" smtClean="0"/>
              <a:t>All power bills up slightly due to 31 day billing cycle in Oct. verses 28 days in September.</a:t>
            </a:r>
          </a:p>
          <a:p>
            <a:pPr marL="342900" indent="-342900">
              <a:buAutoNum type="arabicPeriod"/>
            </a:pPr>
            <a:r>
              <a:rPr lang="en-US" dirty="0" smtClean="0"/>
              <a:t>WIS show slight increase above baseline due to new portable buildings. </a:t>
            </a:r>
          </a:p>
          <a:p>
            <a:pPr marL="342900" indent="-342900">
              <a:buAutoNum type="arabicPeriod"/>
            </a:pPr>
            <a:r>
              <a:rPr lang="en-US" dirty="0" smtClean="0"/>
              <a:t>We are investigating the large power spike at WMS. This is not typical consumption for this time of the year. </a:t>
            </a:r>
            <a:endParaRPr lang="en-US" dirty="0"/>
          </a:p>
        </p:txBody>
      </p:sp>
      <p:sp>
        <p:nvSpPr>
          <p:cNvPr id="11" name="Down Arrow 10"/>
          <p:cNvSpPr/>
          <p:nvPr/>
        </p:nvSpPr>
        <p:spPr>
          <a:xfrm>
            <a:off x="1545464" y="2459865"/>
            <a:ext cx="90152" cy="386366"/>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8936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798" y="650248"/>
            <a:ext cx="10515600" cy="626548"/>
          </a:xfrm>
        </p:spPr>
        <p:txBody>
          <a:bodyPr>
            <a:normAutofit fontScale="90000"/>
          </a:bodyPr>
          <a:lstStyle/>
          <a:p>
            <a:r>
              <a:rPr lang="en-US" sz="2800" b="1" dirty="0" smtClean="0"/>
              <a:t>FACILITY CHARTS – </a:t>
            </a:r>
            <a:br>
              <a:rPr lang="en-US" sz="2800" b="1" dirty="0" smtClean="0"/>
            </a:br>
            <a:r>
              <a:rPr lang="en-US" sz="2800" b="1" dirty="0" smtClean="0"/>
              <a:t>WATER USAGE</a:t>
            </a:r>
            <a:br>
              <a:rPr lang="en-US" sz="2800" b="1" dirty="0" smtClean="0"/>
            </a:br>
            <a:r>
              <a:rPr lang="en-US" sz="2800" i="1" dirty="0" smtClean="0"/>
              <a:t>WHS, WIS, WMS, WPS</a:t>
            </a:r>
            <a:endParaRPr lang="en-US" sz="2800" i="1" dirty="0"/>
          </a:p>
        </p:txBody>
      </p:sp>
      <p:sp>
        <p:nvSpPr>
          <p:cNvPr id="3" name="TextBox 2"/>
          <p:cNvSpPr txBox="1"/>
          <p:nvPr/>
        </p:nvSpPr>
        <p:spPr>
          <a:xfrm>
            <a:off x="8370007" y="353466"/>
            <a:ext cx="3601755" cy="923330"/>
          </a:xfrm>
          <a:prstGeom prst="rect">
            <a:avLst/>
          </a:prstGeom>
          <a:noFill/>
        </p:spPr>
        <p:txBody>
          <a:bodyPr wrap="none" rtlCol="0">
            <a:spAutoFit/>
          </a:bodyPr>
          <a:lstStyle/>
          <a:p>
            <a:r>
              <a:rPr lang="en-US" dirty="0" smtClean="0"/>
              <a:t>Water charts are updated every two</a:t>
            </a:r>
          </a:p>
          <a:p>
            <a:r>
              <a:rPr lang="en-US" dirty="0" smtClean="0"/>
              <a:t>Months, next update to these charts</a:t>
            </a:r>
          </a:p>
          <a:p>
            <a:r>
              <a:rPr lang="en-US" dirty="0" smtClean="0"/>
              <a:t>in </a:t>
            </a:r>
            <a:r>
              <a:rPr lang="en-US" dirty="0" smtClean="0"/>
              <a:t>January 2018</a:t>
            </a:r>
            <a:endParaRPr lang="en-US" dirty="0"/>
          </a:p>
        </p:txBody>
      </p:sp>
      <p:sp>
        <p:nvSpPr>
          <p:cNvPr id="13" name="TextBox 12"/>
          <p:cNvSpPr txBox="1"/>
          <p:nvPr/>
        </p:nvSpPr>
        <p:spPr>
          <a:xfrm flipH="1">
            <a:off x="3988125" y="3794760"/>
            <a:ext cx="4170025" cy="2031325"/>
          </a:xfrm>
          <a:prstGeom prst="rect">
            <a:avLst/>
          </a:prstGeom>
          <a:noFill/>
        </p:spPr>
        <p:txBody>
          <a:bodyPr wrap="square" rtlCol="0">
            <a:spAutoFit/>
          </a:bodyPr>
          <a:lstStyle/>
          <a:p>
            <a:pPr algn="just"/>
            <a:r>
              <a:rPr lang="en-US" dirty="0" smtClean="0"/>
              <a:t>The WMS chart has been reconfigured to include the following 7 meters: 755 park high and low flow, BO and Team High, Pit house, buss barn, athletic field and DO. All of these meters are totaled on the WMS graph but each data point is recorded separately to aid in identifying leaks. </a:t>
            </a:r>
            <a:endParaRPr lang="en-US" dirty="0"/>
          </a:p>
        </p:txBody>
      </p:sp>
      <p:pic>
        <p:nvPicPr>
          <p:cNvPr id="4" name="Picture 3"/>
          <p:cNvPicPr>
            <a:picLocks noChangeAspect="1"/>
          </p:cNvPicPr>
          <p:nvPr/>
        </p:nvPicPr>
        <p:blipFill>
          <a:blip r:embed="rId2"/>
          <a:stretch>
            <a:fillRect/>
          </a:stretch>
        </p:blipFill>
        <p:spPr>
          <a:xfrm>
            <a:off x="178368" y="1573578"/>
            <a:ext cx="3413862" cy="2221182"/>
          </a:xfrm>
          <a:prstGeom prst="rect">
            <a:avLst/>
          </a:prstGeom>
        </p:spPr>
      </p:pic>
      <p:pic>
        <p:nvPicPr>
          <p:cNvPr id="6" name="Picture 5"/>
          <p:cNvPicPr>
            <a:picLocks noChangeAspect="1"/>
          </p:cNvPicPr>
          <p:nvPr/>
        </p:nvPicPr>
        <p:blipFill>
          <a:blip r:embed="rId3"/>
          <a:stretch>
            <a:fillRect/>
          </a:stretch>
        </p:blipFill>
        <p:spPr>
          <a:xfrm>
            <a:off x="178368" y="4088649"/>
            <a:ext cx="3443971" cy="2487312"/>
          </a:xfrm>
          <a:prstGeom prst="rect">
            <a:avLst/>
          </a:prstGeom>
        </p:spPr>
      </p:pic>
      <p:pic>
        <p:nvPicPr>
          <p:cNvPr id="7" name="Picture 6"/>
          <p:cNvPicPr>
            <a:picLocks noChangeAspect="1"/>
          </p:cNvPicPr>
          <p:nvPr/>
        </p:nvPicPr>
        <p:blipFill>
          <a:blip r:embed="rId4"/>
          <a:stretch>
            <a:fillRect/>
          </a:stretch>
        </p:blipFill>
        <p:spPr>
          <a:xfrm>
            <a:off x="4109306" y="665279"/>
            <a:ext cx="3927664" cy="2595474"/>
          </a:xfrm>
          <a:prstGeom prst="rect">
            <a:avLst/>
          </a:prstGeom>
        </p:spPr>
      </p:pic>
      <p:pic>
        <p:nvPicPr>
          <p:cNvPr id="14" name="Picture 13"/>
          <p:cNvPicPr>
            <a:picLocks noChangeAspect="1"/>
          </p:cNvPicPr>
          <p:nvPr/>
        </p:nvPicPr>
        <p:blipFill>
          <a:blip r:embed="rId5"/>
          <a:stretch>
            <a:fillRect/>
          </a:stretch>
        </p:blipFill>
        <p:spPr>
          <a:xfrm>
            <a:off x="8389621" y="1365373"/>
            <a:ext cx="3582142" cy="2429387"/>
          </a:xfrm>
          <a:prstGeom prst="rect">
            <a:avLst/>
          </a:prstGeom>
        </p:spPr>
      </p:pic>
      <p:pic>
        <p:nvPicPr>
          <p:cNvPr id="15" name="Picture 14"/>
          <p:cNvPicPr>
            <a:picLocks noChangeAspect="1"/>
          </p:cNvPicPr>
          <p:nvPr/>
        </p:nvPicPr>
        <p:blipFill>
          <a:blip r:embed="rId6"/>
          <a:stretch>
            <a:fillRect/>
          </a:stretch>
        </p:blipFill>
        <p:spPr>
          <a:xfrm>
            <a:off x="8389620" y="4061100"/>
            <a:ext cx="3582142" cy="2514861"/>
          </a:xfrm>
          <a:prstGeom prst="rect">
            <a:avLst/>
          </a:prstGeom>
        </p:spPr>
      </p:pic>
    </p:spTree>
    <p:extLst>
      <p:ext uri="{BB962C8B-B14F-4D97-AF65-F5344CB8AC3E}">
        <p14:creationId xmlns:p14="http://schemas.microsoft.com/office/powerpoint/2010/main" val="1695958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7000"/>
            <a:lum/>
          </a:blip>
          <a:srcRect/>
          <a:stretch>
            <a:fillRect t="-17000" b="-17000"/>
          </a:stretch>
        </a:blipFill>
        <a:effectLst/>
      </p:bgPr>
    </p:bg>
    <p:spTree>
      <p:nvGrpSpPr>
        <p:cNvPr id="1" name=""/>
        <p:cNvGrpSpPr/>
        <p:nvPr/>
      </p:nvGrpSpPr>
      <p:grpSpPr>
        <a:xfrm>
          <a:off x="0" y="0"/>
          <a:ext cx="0" cy="0"/>
          <a:chOff x="0" y="0"/>
          <a:chExt cx="0" cy="0"/>
        </a:xfrm>
      </p:grpSpPr>
      <p:sp>
        <p:nvSpPr>
          <p:cNvPr id="4" name="TextBox 3"/>
          <p:cNvSpPr txBox="1"/>
          <p:nvPr/>
        </p:nvSpPr>
        <p:spPr>
          <a:xfrm>
            <a:off x="642827" y="922464"/>
            <a:ext cx="10615756" cy="6278642"/>
          </a:xfrm>
          <a:prstGeom prst="rect">
            <a:avLst/>
          </a:prstGeom>
          <a:noFill/>
        </p:spPr>
        <p:txBody>
          <a:bodyPr wrap="square" rtlCol="0">
            <a:spAutoFit/>
          </a:bodyPr>
          <a:lstStyle/>
          <a:p>
            <a:endParaRPr lang="en-US" sz="2000" dirty="0"/>
          </a:p>
          <a:p>
            <a:r>
              <a:rPr lang="en-US" u="sng" dirty="0" smtClean="0"/>
              <a:t>Accidents for the month </a:t>
            </a:r>
          </a:p>
          <a:p>
            <a:r>
              <a:rPr lang="en-US" dirty="0" smtClean="0"/>
              <a:t>There were a total of </a:t>
            </a:r>
            <a:r>
              <a:rPr lang="en-US" dirty="0" smtClean="0"/>
              <a:t>8 student injuries, 14 staff incidents and accidents </a:t>
            </a:r>
          </a:p>
          <a:p>
            <a:r>
              <a:rPr lang="en-US" dirty="0" smtClean="0"/>
              <a:t>   </a:t>
            </a:r>
            <a:endParaRPr lang="en-US" u="sng" dirty="0" smtClean="0"/>
          </a:p>
          <a:p>
            <a:r>
              <a:rPr lang="en-US" u="sng" dirty="0" smtClean="0"/>
              <a:t>Staff </a:t>
            </a:r>
            <a:r>
              <a:rPr lang="en-US" u="sng" dirty="0" smtClean="0"/>
              <a:t>Accidents/Incidents</a:t>
            </a:r>
          </a:p>
          <a:p>
            <a:pPr marL="342900" indent="-342900">
              <a:buFont typeface="Arial" panose="020B0604020202020204" pitchFamily="34" charset="0"/>
              <a:buChar char="•"/>
            </a:pPr>
            <a:r>
              <a:rPr lang="en-US" dirty="0"/>
              <a:t>WPS  - </a:t>
            </a:r>
            <a:r>
              <a:rPr lang="en-US" dirty="0" smtClean="0"/>
              <a:t>Student behavior caused injury to IA (9 events)</a:t>
            </a:r>
          </a:p>
          <a:p>
            <a:pPr marL="342900" indent="-342900">
              <a:buFont typeface="Arial" panose="020B0604020202020204" pitchFamily="34" charset="0"/>
              <a:buChar char="•"/>
            </a:pPr>
            <a:r>
              <a:rPr lang="en-US" dirty="0" smtClean="0"/>
              <a:t>Yale – Two employees slipped on wet floor (2 events)</a:t>
            </a:r>
          </a:p>
          <a:p>
            <a:pPr marL="342900" indent="-342900">
              <a:buFont typeface="Arial" panose="020B0604020202020204" pitchFamily="34" charset="0"/>
              <a:buChar char="•"/>
            </a:pPr>
            <a:r>
              <a:rPr lang="en-US" dirty="0" smtClean="0"/>
              <a:t>WMS – Teacher dropped tool on foot, fractured foot</a:t>
            </a:r>
          </a:p>
          <a:p>
            <a:pPr marL="342900" indent="-342900">
              <a:buFont typeface="Arial" panose="020B0604020202020204" pitchFamily="34" charset="0"/>
              <a:buChar char="•"/>
            </a:pPr>
            <a:r>
              <a:rPr lang="en-US" dirty="0" smtClean="0"/>
              <a:t>WMS – Para slipped on wet floor</a:t>
            </a:r>
          </a:p>
          <a:p>
            <a:pPr marL="342900" indent="-342900">
              <a:buFont typeface="Arial" panose="020B0604020202020204" pitchFamily="34" charset="0"/>
              <a:buChar char="•"/>
            </a:pPr>
            <a:r>
              <a:rPr lang="en-US" dirty="0" smtClean="0"/>
              <a:t>WMS employee got finger pinched in office equipment  </a:t>
            </a:r>
          </a:p>
          <a:p>
            <a:endParaRPr lang="en-US" dirty="0"/>
          </a:p>
          <a:p>
            <a:r>
              <a:rPr lang="en-US" u="sng" dirty="0" smtClean="0"/>
              <a:t>Student Accidents/Injuries </a:t>
            </a:r>
            <a:r>
              <a:rPr lang="en-US" u="sng" dirty="0" smtClean="0"/>
              <a:t>(8) </a:t>
            </a:r>
            <a:r>
              <a:rPr lang="en-US" dirty="0" smtClean="0"/>
              <a:t> </a:t>
            </a:r>
            <a:endParaRPr lang="en-US" dirty="0" smtClean="0"/>
          </a:p>
          <a:p>
            <a:pPr marL="342900" indent="-342900">
              <a:buFont typeface="Arial" panose="020B0604020202020204" pitchFamily="34" charset="0"/>
              <a:buChar char="•"/>
            </a:pPr>
            <a:r>
              <a:rPr lang="en-US" dirty="0" smtClean="0"/>
              <a:t>WPS  - Student slipped on stair bruised knee and forehead</a:t>
            </a:r>
          </a:p>
          <a:p>
            <a:pPr marL="342900" indent="-342900">
              <a:buFont typeface="Arial" panose="020B0604020202020204" pitchFamily="34" charset="0"/>
              <a:buChar char="•"/>
            </a:pPr>
            <a:r>
              <a:rPr lang="en-US" dirty="0" smtClean="0"/>
              <a:t>WPS - Student tripped on shoe of another student, fractured fibula </a:t>
            </a:r>
          </a:p>
          <a:p>
            <a:pPr marL="342900" indent="-342900">
              <a:buFont typeface="Arial" panose="020B0604020202020204" pitchFamily="34" charset="0"/>
              <a:buChar char="•"/>
            </a:pPr>
            <a:r>
              <a:rPr lang="en-US" dirty="0" smtClean="0"/>
              <a:t>WIS – Student tripped on another student and bruised arm</a:t>
            </a:r>
          </a:p>
          <a:p>
            <a:pPr marL="342900" indent="-342900">
              <a:buFont typeface="Arial" panose="020B0604020202020204" pitchFamily="34" charset="0"/>
              <a:buChar char="•"/>
            </a:pPr>
            <a:r>
              <a:rPr lang="en-US" dirty="0" smtClean="0"/>
              <a:t>WIS – Students head hit ground being spun by another student, treated for possible concussion</a:t>
            </a:r>
            <a:endParaRPr lang="en-US" dirty="0" smtClean="0"/>
          </a:p>
          <a:p>
            <a:pPr marL="342900" indent="-342900">
              <a:buFont typeface="Arial" panose="020B0604020202020204" pitchFamily="34" charset="0"/>
              <a:buChar char="•"/>
            </a:pPr>
            <a:r>
              <a:rPr lang="en-US" dirty="0" smtClean="0"/>
              <a:t>WHS </a:t>
            </a:r>
            <a:r>
              <a:rPr lang="en-US" dirty="0" smtClean="0"/>
              <a:t>– </a:t>
            </a:r>
            <a:r>
              <a:rPr lang="en-US" dirty="0" smtClean="0"/>
              <a:t>Student cut finger with scissors in class, finger glued, no stiches</a:t>
            </a:r>
          </a:p>
          <a:p>
            <a:pPr marL="342900" indent="-342900">
              <a:buFont typeface="Arial" panose="020B0604020202020204" pitchFamily="34" charset="0"/>
              <a:buChar char="•"/>
            </a:pPr>
            <a:r>
              <a:rPr lang="en-US" dirty="0" smtClean="0"/>
              <a:t>WHS – Sanding metal, the sander grabbed the work, hand contacted sander, 2 stiches  </a:t>
            </a:r>
            <a:r>
              <a:rPr lang="en-US" dirty="0" smtClean="0"/>
              <a:t>   </a:t>
            </a:r>
            <a:endParaRPr lang="en-US" dirty="0"/>
          </a:p>
          <a:p>
            <a:pPr marL="342900" indent="-342900">
              <a:buFont typeface="Arial" panose="020B0604020202020204" pitchFamily="34" charset="0"/>
              <a:buChar char="•"/>
            </a:pPr>
            <a:r>
              <a:rPr lang="en-US" dirty="0" smtClean="0"/>
              <a:t>WHS – Football head injury, possible concussion, staff followed concussion protocol </a:t>
            </a:r>
            <a:r>
              <a:rPr lang="en-US" dirty="0" smtClean="0"/>
              <a:t>(2 events) </a:t>
            </a:r>
            <a:endParaRPr lang="en-US" dirty="0" smtClean="0"/>
          </a:p>
          <a:p>
            <a:endParaRPr lang="en-US" dirty="0"/>
          </a:p>
          <a:p>
            <a:endParaRPr lang="en-US" sz="2000" dirty="0"/>
          </a:p>
          <a:p>
            <a:endParaRPr lang="en-US" sz="2000" b="1" u="sng" dirty="0"/>
          </a:p>
        </p:txBody>
      </p:sp>
      <p:sp>
        <p:nvSpPr>
          <p:cNvPr id="5" name="TextBox 4"/>
          <p:cNvSpPr txBox="1"/>
          <p:nvPr/>
        </p:nvSpPr>
        <p:spPr>
          <a:xfrm>
            <a:off x="312110" y="206062"/>
            <a:ext cx="2378985" cy="523220"/>
          </a:xfrm>
          <a:prstGeom prst="rect">
            <a:avLst/>
          </a:prstGeom>
          <a:noFill/>
        </p:spPr>
        <p:txBody>
          <a:bodyPr wrap="none" rtlCol="0">
            <a:spAutoFit/>
          </a:bodyPr>
          <a:lstStyle/>
          <a:p>
            <a:r>
              <a:rPr lang="en-US" sz="2800" i="1" dirty="0" smtClean="0"/>
              <a:t>SAFETY  Report</a:t>
            </a:r>
            <a:endParaRPr lang="en-US" sz="2800" i="1" dirty="0"/>
          </a:p>
        </p:txBody>
      </p:sp>
    </p:spTree>
    <p:extLst>
      <p:ext uri="{BB962C8B-B14F-4D97-AF65-F5344CB8AC3E}">
        <p14:creationId xmlns:p14="http://schemas.microsoft.com/office/powerpoint/2010/main" val="3193311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12110" y="0"/>
            <a:ext cx="2549609" cy="523220"/>
          </a:xfrm>
          <a:prstGeom prst="rect">
            <a:avLst/>
          </a:prstGeom>
          <a:noFill/>
        </p:spPr>
        <p:txBody>
          <a:bodyPr wrap="none" rtlCol="0">
            <a:spAutoFit/>
          </a:bodyPr>
          <a:lstStyle/>
          <a:p>
            <a:r>
              <a:rPr lang="en-US" sz="2800" i="1" dirty="0" smtClean="0"/>
              <a:t>SAFETY CHARTS </a:t>
            </a:r>
            <a:endParaRPr lang="en-US" sz="2800" i="1" dirty="0"/>
          </a:p>
        </p:txBody>
      </p:sp>
      <p:pic>
        <p:nvPicPr>
          <p:cNvPr id="6" name="Picture 5"/>
          <p:cNvPicPr>
            <a:picLocks noChangeAspect="1"/>
          </p:cNvPicPr>
          <p:nvPr/>
        </p:nvPicPr>
        <p:blipFill>
          <a:blip r:embed="rId2"/>
          <a:stretch>
            <a:fillRect/>
          </a:stretch>
        </p:blipFill>
        <p:spPr>
          <a:xfrm>
            <a:off x="5676808" y="3289265"/>
            <a:ext cx="838384" cy="279469"/>
          </a:xfrm>
          <a:prstGeom prst="rect">
            <a:avLst/>
          </a:prstGeom>
        </p:spPr>
      </p:pic>
      <p:pic>
        <p:nvPicPr>
          <p:cNvPr id="16" name="Picture 15"/>
          <p:cNvPicPr>
            <a:picLocks noChangeAspect="1"/>
          </p:cNvPicPr>
          <p:nvPr/>
        </p:nvPicPr>
        <p:blipFill>
          <a:blip r:embed="rId3"/>
          <a:stretch>
            <a:fillRect/>
          </a:stretch>
        </p:blipFill>
        <p:spPr>
          <a:xfrm>
            <a:off x="850023" y="523220"/>
            <a:ext cx="4541914" cy="2975106"/>
          </a:xfrm>
          <a:prstGeom prst="rect">
            <a:avLst/>
          </a:prstGeom>
        </p:spPr>
      </p:pic>
      <p:pic>
        <p:nvPicPr>
          <p:cNvPr id="19" name="Picture 18"/>
          <p:cNvPicPr>
            <a:picLocks noChangeAspect="1"/>
          </p:cNvPicPr>
          <p:nvPr/>
        </p:nvPicPr>
        <p:blipFill>
          <a:blip r:embed="rId4"/>
          <a:stretch>
            <a:fillRect/>
          </a:stretch>
        </p:blipFill>
        <p:spPr>
          <a:xfrm>
            <a:off x="5862952" y="553703"/>
            <a:ext cx="4535817" cy="2944623"/>
          </a:xfrm>
          <a:prstGeom prst="rect">
            <a:avLst/>
          </a:prstGeom>
        </p:spPr>
      </p:pic>
      <p:pic>
        <p:nvPicPr>
          <p:cNvPr id="21" name="Picture 20"/>
          <p:cNvPicPr>
            <a:picLocks noChangeAspect="1"/>
          </p:cNvPicPr>
          <p:nvPr/>
        </p:nvPicPr>
        <p:blipFill>
          <a:blip r:embed="rId4"/>
          <a:stretch>
            <a:fillRect/>
          </a:stretch>
        </p:blipFill>
        <p:spPr>
          <a:xfrm>
            <a:off x="850023" y="3740026"/>
            <a:ext cx="4535817" cy="2944623"/>
          </a:xfrm>
          <a:prstGeom prst="rect">
            <a:avLst/>
          </a:prstGeom>
        </p:spPr>
      </p:pic>
      <p:pic>
        <p:nvPicPr>
          <p:cNvPr id="23" name="Picture 22"/>
          <p:cNvPicPr>
            <a:picLocks noChangeAspect="1"/>
          </p:cNvPicPr>
          <p:nvPr/>
        </p:nvPicPr>
        <p:blipFill>
          <a:blip r:embed="rId5"/>
          <a:stretch>
            <a:fillRect/>
          </a:stretch>
        </p:blipFill>
        <p:spPr>
          <a:xfrm>
            <a:off x="5862952" y="3740026"/>
            <a:ext cx="4535817" cy="2944623"/>
          </a:xfrm>
          <a:prstGeom prst="rect">
            <a:avLst/>
          </a:prstGeom>
        </p:spPr>
      </p:pic>
    </p:spTree>
    <p:extLst>
      <p:ext uri="{BB962C8B-B14F-4D97-AF65-F5344CB8AC3E}">
        <p14:creationId xmlns:p14="http://schemas.microsoft.com/office/powerpoint/2010/main" val="1249180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20024</TotalTime>
  <Words>640</Words>
  <Application>Microsoft Office PowerPoint</Application>
  <PresentationFormat>Widescreen</PresentationFormat>
  <Paragraphs>51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Woodland Public Schools</vt:lpstr>
      <vt:lpstr>PowerPoint Presentation</vt:lpstr>
      <vt:lpstr>PowerPoint Presentation</vt:lpstr>
      <vt:lpstr>FACILITY CHARTS – POWER COST AND WORK ORDER STATUS</vt:lpstr>
      <vt:lpstr>FACILITY CHARTS –  WATER USAGE WHS, WIS, WMS, WPS</vt:lpstr>
      <vt:lpstr>PowerPoint Presentation</vt:lpstr>
      <vt:lpstr>PowerPoint Presentation</vt:lpstr>
    </vt:vector>
  </TitlesOfParts>
  <Company>Woodland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Facilities and Safety</dc:title>
  <dc:creator>Landrigan, Scott</dc:creator>
  <cp:lastModifiedBy>Landrigan, Scott</cp:lastModifiedBy>
  <cp:revision>265</cp:revision>
  <cp:lastPrinted>2017-10-18T17:16:10Z</cp:lastPrinted>
  <dcterms:created xsi:type="dcterms:W3CDTF">2016-04-19T23:51:26Z</dcterms:created>
  <dcterms:modified xsi:type="dcterms:W3CDTF">2017-11-22T17:02:28Z</dcterms:modified>
</cp:coreProperties>
</file>